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8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8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6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3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2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3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4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4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9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0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5B1E-0758-4037-896A-B7F3865AA11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439F-0926-4AA1-91D8-7F30DC7ED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4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32575"/>
              </p:ext>
            </p:extLst>
          </p:nvPr>
        </p:nvGraphicFramePr>
        <p:xfrm>
          <a:off x="2958307" y="510005"/>
          <a:ext cx="8864499" cy="6217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0341">
                  <a:extLst>
                    <a:ext uri="{9D8B030D-6E8A-4147-A177-3AD203B41FA5}">
                      <a16:colId xmlns:a16="http://schemas.microsoft.com/office/drawing/2014/main" val="1351168276"/>
                    </a:ext>
                  </a:extLst>
                </a:gridCol>
                <a:gridCol w="3674507">
                  <a:extLst>
                    <a:ext uri="{9D8B030D-6E8A-4147-A177-3AD203B41FA5}">
                      <a16:colId xmlns:a16="http://schemas.microsoft.com/office/drawing/2014/main" val="4003654384"/>
                    </a:ext>
                  </a:extLst>
                </a:gridCol>
                <a:gridCol w="4769651">
                  <a:extLst>
                    <a:ext uri="{9D8B030D-6E8A-4147-A177-3AD203B41FA5}">
                      <a16:colId xmlns:a16="http://schemas.microsoft.com/office/drawing/2014/main" val="496914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Аудан/қала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Бұланды ауданы, Макинск қаласы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069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Ұйымның атауы, </a:t>
                      </a:r>
                      <a:r>
                        <a:rPr lang="kk-K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мекен-жайы,жұмыс </a:t>
                      </a: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телефоны</a:t>
                      </a:r>
                      <a:r>
                        <a:rPr lang="kk-K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Ақмола облысы  білім басқармасының Бұланды ауданы бойынша білім бөлімінің «Макинск қаласы №2 жалпы орта білім беретін </a:t>
                      </a:r>
                      <a:r>
                        <a:rPr lang="kk-K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мектебі»КММ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339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Лауазымы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Бастауыш сынып мұғалімі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4905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 </a:t>
                      </a: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аты-жөні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Шынуар Айтолкын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75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Педагогикалық жұмыс өтілі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276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 санаты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Педагог-сарапшы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355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Білімі туралы мәліметтер (ЖОО атауы,бітірген жылы,диплом бойынша мамандығы)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 Мырзахметов атындағы Көкшетау университеті 2010-2013ж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«Бастауыш оқытудың педагогикасы мен әдістемесі»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бастауыш сынып мұғалімі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41571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14648" r="10709" b="15493"/>
          <a:stretch/>
        </p:blipFill>
        <p:spPr>
          <a:xfrm>
            <a:off x="476518" y="206062"/>
            <a:ext cx="2481789" cy="31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>
            <a:spLocks noChangeArrowheads="1"/>
          </p:cNvSpPr>
          <p:nvPr/>
        </p:nvSpPr>
        <p:spPr bwMode="auto">
          <a:xfrm>
            <a:off x="1596979" y="217488"/>
            <a:ext cx="8087933" cy="904875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жетілдіру курстары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02259"/>
              </p:ext>
            </p:extLst>
          </p:nvPr>
        </p:nvGraphicFramePr>
        <p:xfrm>
          <a:off x="528855" y="1411290"/>
          <a:ext cx="11372044" cy="27738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5401">
                  <a:extLst>
                    <a:ext uri="{9D8B030D-6E8A-4147-A177-3AD203B41FA5}">
                      <a16:colId xmlns:a16="http://schemas.microsoft.com/office/drawing/2014/main" val="2431597076"/>
                    </a:ext>
                  </a:extLst>
                </a:gridCol>
                <a:gridCol w="4444689">
                  <a:extLst>
                    <a:ext uri="{9D8B030D-6E8A-4147-A177-3AD203B41FA5}">
                      <a16:colId xmlns:a16="http://schemas.microsoft.com/office/drawing/2014/main" val="275470087"/>
                    </a:ext>
                  </a:extLst>
                </a:gridCol>
                <a:gridCol w="1024392">
                  <a:extLst>
                    <a:ext uri="{9D8B030D-6E8A-4147-A177-3AD203B41FA5}">
                      <a16:colId xmlns:a16="http://schemas.microsoft.com/office/drawing/2014/main" val="2138660058"/>
                    </a:ext>
                  </a:extLst>
                </a:gridCol>
                <a:gridCol w="5277562">
                  <a:extLst>
                    <a:ext uri="{9D8B030D-6E8A-4147-A177-3AD203B41FA5}">
                      <a16:colId xmlns:a16="http://schemas.microsoft.com/office/drawing/2014/main" val="1872844345"/>
                    </a:ext>
                  </a:extLst>
                </a:gridCol>
              </a:tblGrid>
              <a:tr h="761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«Педагогтердің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құзырлығын дамыту»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«Өрлеу»  «БАҰО»АҚ филиалы «Ақмола облысы бойынша педагогикалық қызметкерлердің біліктілігін арттыру институты»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25.08.2021 жыл №21712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740497"/>
                  </a:ext>
                </a:extLst>
              </a:tr>
              <a:tr h="93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«Бастауыш сынып мұғалімдерінің пәндік құзыреттерін дамыту»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«Назарбаев Зияткерлік мектептері» ДББҰ Педагогикалық шеберлік орталығы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12.07.2021ж  № 141966а49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061508"/>
                  </a:ext>
                </a:extLst>
              </a:tr>
              <a:tr h="93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Буллинг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себептері,формалары,алдын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 ҚР Оқу-ағарту</a:t>
                      </a:r>
                      <a:r>
                        <a:rPr lang="kk-KZ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министрінің 2022жылғы 21 желтоқсан  ЖШС «Өрлеу -РК» оқу орталығы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30.09.2023жыл №49224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82633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2"/>
          <a:srcRect l="23811" t="12730" r="22495" b="17542"/>
          <a:stretch/>
        </p:blipFill>
        <p:spPr bwMode="auto">
          <a:xfrm>
            <a:off x="541000" y="4388725"/>
            <a:ext cx="2753719" cy="1880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40932" t="35971" r="41171" b="40232"/>
          <a:stretch/>
        </p:blipFill>
        <p:spPr bwMode="auto">
          <a:xfrm>
            <a:off x="7685644" y="4489411"/>
            <a:ext cx="4215255" cy="2003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5514" y="3919840"/>
            <a:ext cx="1969335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3815" y="278876"/>
            <a:ext cx="8259650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Оқушылардың білім саласындағы жетістіктер </a:t>
            </a:r>
            <a:r>
              <a:rPr lang="kk-KZ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 2021-2022 оқу жылы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760021"/>
              </p:ext>
            </p:extLst>
          </p:nvPr>
        </p:nvGraphicFramePr>
        <p:xfrm>
          <a:off x="1110199" y="949316"/>
          <a:ext cx="9463356" cy="207611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02330">
                  <a:extLst>
                    <a:ext uri="{9D8B030D-6E8A-4147-A177-3AD203B41FA5}">
                      <a16:colId xmlns:a16="http://schemas.microsoft.com/office/drawing/2014/main" val="1562691857"/>
                    </a:ext>
                  </a:extLst>
                </a:gridCol>
                <a:gridCol w="4560472">
                  <a:extLst>
                    <a:ext uri="{9D8B030D-6E8A-4147-A177-3AD203B41FA5}">
                      <a16:colId xmlns:a16="http://schemas.microsoft.com/office/drawing/2014/main" val="780066704"/>
                    </a:ext>
                  </a:extLst>
                </a:gridCol>
                <a:gridCol w="1791077">
                  <a:extLst>
                    <a:ext uri="{9D8B030D-6E8A-4147-A177-3AD203B41FA5}">
                      <a16:colId xmlns:a16="http://schemas.microsoft.com/office/drawing/2014/main" val="1365784957"/>
                    </a:ext>
                  </a:extLst>
                </a:gridCol>
                <a:gridCol w="1034760">
                  <a:extLst>
                    <a:ext uri="{9D8B030D-6E8A-4147-A177-3AD203B41FA5}">
                      <a16:colId xmlns:a16="http://schemas.microsoft.com/office/drawing/2014/main" val="1307775630"/>
                    </a:ext>
                  </a:extLst>
                </a:gridCol>
                <a:gridCol w="1574717">
                  <a:extLst>
                    <a:ext uri="{9D8B030D-6E8A-4147-A177-3AD203B41FA5}">
                      <a16:colId xmlns:a16="http://schemas.microsoft.com/office/drawing/2014/main" val="2446576134"/>
                    </a:ext>
                  </a:extLst>
                </a:gridCol>
              </a:tblGrid>
              <a:tr h="445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Сайыстың аты, ұйымдастырушылары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Қатысқандар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417458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Аудандық «Білімдар» </a:t>
                      </a:r>
                      <a:r>
                        <a:rPr lang="kk-KZ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Бастауыш сынып</a:t>
                      </a:r>
                      <a:r>
                        <a:rPr lang="kk-KZ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тілінен өткен </a:t>
                      </a:r>
                      <a:r>
                        <a:rPr lang="kk-KZ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 олимпиадасы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Алтынбек Айзере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мадақтама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 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161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Edulife.kz</a:t>
                      </a: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онлайн әдістемелік –танымдық сайтының</a:t>
                      </a:r>
                      <a:r>
                        <a:rPr lang="kk-KZ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ұйымдастыруымен 1-2 сыныптар арасында өткен республикалық «КӨРКЕМ ЖАЗУ»байқауы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Ибағат</a:t>
                      </a:r>
                      <a:r>
                        <a:rPr lang="kk-KZ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Еркежан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жыл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Мадақтама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181737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98130"/>
              </p:ext>
            </p:extLst>
          </p:nvPr>
        </p:nvGraphicFramePr>
        <p:xfrm>
          <a:off x="1110199" y="3025426"/>
          <a:ext cx="9463356" cy="586994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02330">
                  <a:extLst>
                    <a:ext uri="{9D8B030D-6E8A-4147-A177-3AD203B41FA5}">
                      <a16:colId xmlns:a16="http://schemas.microsoft.com/office/drawing/2014/main" val="3542247524"/>
                    </a:ext>
                  </a:extLst>
                </a:gridCol>
                <a:gridCol w="4560472">
                  <a:extLst>
                    <a:ext uri="{9D8B030D-6E8A-4147-A177-3AD203B41FA5}">
                      <a16:colId xmlns:a16="http://schemas.microsoft.com/office/drawing/2014/main" val="215268294"/>
                    </a:ext>
                  </a:extLst>
                </a:gridCol>
                <a:gridCol w="1791077">
                  <a:extLst>
                    <a:ext uri="{9D8B030D-6E8A-4147-A177-3AD203B41FA5}">
                      <a16:colId xmlns:a16="http://schemas.microsoft.com/office/drawing/2014/main" val="4200501314"/>
                    </a:ext>
                  </a:extLst>
                </a:gridCol>
                <a:gridCol w="1034760">
                  <a:extLst>
                    <a:ext uri="{9D8B030D-6E8A-4147-A177-3AD203B41FA5}">
                      <a16:colId xmlns:a16="http://schemas.microsoft.com/office/drawing/2014/main" val="3581226486"/>
                    </a:ext>
                  </a:extLst>
                </a:gridCol>
                <a:gridCol w="1574717">
                  <a:extLst>
                    <a:ext uri="{9D8B030D-6E8A-4147-A177-3AD203B41FA5}">
                      <a16:colId xmlns:a16="http://schemas.microsoft.com/office/drawing/2014/main" val="943527785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Аудандық «Білімдар» </a:t>
                      </a:r>
                      <a:r>
                        <a:rPr lang="kk-KZ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Бастауыш сынып</a:t>
                      </a:r>
                      <a:r>
                        <a:rPr lang="kk-KZ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тілінен өткен </a:t>
                      </a:r>
                      <a:r>
                        <a:rPr lang="kk-KZ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 олимпиадасы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Ахылбек Нұрай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023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мадақтама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 орын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07264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720204"/>
              </p:ext>
            </p:extLst>
          </p:nvPr>
        </p:nvGraphicFramePr>
        <p:xfrm>
          <a:off x="1110199" y="3612420"/>
          <a:ext cx="9463356" cy="1565529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02330">
                  <a:extLst>
                    <a:ext uri="{9D8B030D-6E8A-4147-A177-3AD203B41FA5}">
                      <a16:colId xmlns:a16="http://schemas.microsoft.com/office/drawing/2014/main" val="2947820025"/>
                    </a:ext>
                  </a:extLst>
                </a:gridCol>
                <a:gridCol w="4560472">
                  <a:extLst>
                    <a:ext uri="{9D8B030D-6E8A-4147-A177-3AD203B41FA5}">
                      <a16:colId xmlns:a16="http://schemas.microsoft.com/office/drawing/2014/main" val="4135810337"/>
                    </a:ext>
                  </a:extLst>
                </a:gridCol>
                <a:gridCol w="1791077">
                  <a:extLst>
                    <a:ext uri="{9D8B030D-6E8A-4147-A177-3AD203B41FA5}">
                      <a16:colId xmlns:a16="http://schemas.microsoft.com/office/drawing/2014/main" val="2051431928"/>
                    </a:ext>
                  </a:extLst>
                </a:gridCol>
                <a:gridCol w="1034760">
                  <a:extLst>
                    <a:ext uri="{9D8B030D-6E8A-4147-A177-3AD203B41FA5}">
                      <a16:colId xmlns:a16="http://schemas.microsoft.com/office/drawing/2014/main" val="10169942"/>
                    </a:ext>
                  </a:extLst>
                </a:gridCol>
                <a:gridCol w="1574717">
                  <a:extLst>
                    <a:ext uri="{9D8B030D-6E8A-4147-A177-3AD203B41FA5}">
                      <a16:colId xmlns:a16="http://schemas.microsoft.com/office/drawing/2014/main" val="1651913176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Халықаралық «Ақбота» зияткерлік олимпиадасы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Ахылбек Нұрай,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Солтан Еркежан,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Маратова Ақбота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Цогцебек Ақбота, Алтынбек Айзере, Шынуар Сырым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023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  <a:r>
                        <a:rPr lang="kk-KZ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 дипломдар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 орын,ІІ орын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12019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907645"/>
              </p:ext>
            </p:extLst>
          </p:nvPr>
        </p:nvGraphicFramePr>
        <p:xfrm>
          <a:off x="1110199" y="5160360"/>
          <a:ext cx="9463356" cy="1108837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02330">
                  <a:extLst>
                    <a:ext uri="{9D8B030D-6E8A-4147-A177-3AD203B41FA5}">
                      <a16:colId xmlns:a16="http://schemas.microsoft.com/office/drawing/2014/main" val="2947820025"/>
                    </a:ext>
                  </a:extLst>
                </a:gridCol>
                <a:gridCol w="4560472">
                  <a:extLst>
                    <a:ext uri="{9D8B030D-6E8A-4147-A177-3AD203B41FA5}">
                      <a16:colId xmlns:a16="http://schemas.microsoft.com/office/drawing/2014/main" val="4135810337"/>
                    </a:ext>
                  </a:extLst>
                </a:gridCol>
                <a:gridCol w="1791077">
                  <a:extLst>
                    <a:ext uri="{9D8B030D-6E8A-4147-A177-3AD203B41FA5}">
                      <a16:colId xmlns:a16="http://schemas.microsoft.com/office/drawing/2014/main" val="2051431928"/>
                    </a:ext>
                  </a:extLst>
                </a:gridCol>
                <a:gridCol w="1034760">
                  <a:extLst>
                    <a:ext uri="{9D8B030D-6E8A-4147-A177-3AD203B41FA5}">
                      <a16:colId xmlns:a16="http://schemas.microsoft.com/office/drawing/2014/main" val="10169942"/>
                    </a:ext>
                  </a:extLst>
                </a:gridCol>
                <a:gridCol w="1574717">
                  <a:extLst>
                    <a:ext uri="{9D8B030D-6E8A-4147-A177-3AD203B41FA5}">
                      <a16:colId xmlns:a16="http://schemas.microsoft.com/office/drawing/2014/main" val="1651913176"/>
                    </a:ext>
                  </a:extLst>
                </a:gridCol>
              </a:tblGrid>
              <a:tr h="14329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Халықаралық «Кенгуру»  зияткерлік олимпиадасынан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Болатхан</a:t>
                      </a:r>
                      <a:r>
                        <a:rPr lang="kk-KZ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Диас, Бахытжан Каусар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023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мадақтама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І,ІІ,ІІІ орын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120197"/>
                  </a:ext>
                </a:extLst>
              </a:tr>
              <a:tr h="14329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«Бастау» (математика</a:t>
                      </a:r>
                      <a:r>
                        <a:rPr lang="kk-KZ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сынып) Республикалық олимпиадасында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Ахылбек Нұрай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2023ж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70305" algn="l"/>
                        </a:tabLst>
                        <a:defRPr/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 орын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1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4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3" y="315030"/>
            <a:ext cx="1995056" cy="1696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351" t="20379" r="22615" b="9727"/>
          <a:stretch/>
        </p:blipFill>
        <p:spPr>
          <a:xfrm>
            <a:off x="2919168" y="375660"/>
            <a:ext cx="2866490" cy="1769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3585"/>
          <a:stretch/>
        </p:blipFill>
        <p:spPr>
          <a:xfrm rot="16200000">
            <a:off x="7203274" y="-406531"/>
            <a:ext cx="2094222" cy="3333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3" y="2244436"/>
            <a:ext cx="2543696" cy="3325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1481" y="2510443"/>
            <a:ext cx="2562323" cy="3034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2746352"/>
            <a:ext cx="2078183" cy="30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47577"/>
              </p:ext>
            </p:extLst>
          </p:nvPr>
        </p:nvGraphicFramePr>
        <p:xfrm>
          <a:off x="1288302" y="1930447"/>
          <a:ext cx="10020675" cy="1950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1913">
                  <a:extLst>
                    <a:ext uri="{9D8B030D-6E8A-4147-A177-3AD203B41FA5}">
                      <a16:colId xmlns:a16="http://schemas.microsoft.com/office/drawing/2014/main" val="1120560970"/>
                    </a:ext>
                  </a:extLst>
                </a:gridCol>
                <a:gridCol w="1553902">
                  <a:extLst>
                    <a:ext uri="{9D8B030D-6E8A-4147-A177-3AD203B41FA5}">
                      <a16:colId xmlns:a16="http://schemas.microsoft.com/office/drawing/2014/main" val="2381176481"/>
                    </a:ext>
                  </a:extLst>
                </a:gridCol>
                <a:gridCol w="4799166">
                  <a:extLst>
                    <a:ext uri="{9D8B030D-6E8A-4147-A177-3AD203B41FA5}">
                      <a16:colId xmlns:a16="http://schemas.microsoft.com/office/drawing/2014/main" val="2227981923"/>
                    </a:ext>
                  </a:extLst>
                </a:gridCol>
                <a:gridCol w="3135694">
                  <a:extLst>
                    <a:ext uri="{9D8B030D-6E8A-4147-A177-3AD203B41FA5}">
                      <a16:colId xmlns:a16="http://schemas.microsoft.com/office/drawing/2014/main" val="705685383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жыл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«UZDIK USTAZ» Республикалық ғылыми- әдістемелік журналына үлес қосқаны үшін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417305"/>
                  </a:ext>
                </a:extLst>
              </a:tr>
              <a:tr h="561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2021ж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«Жас зерттеуші» тақырыбында Авторлық бағдарламаға қатысқаны үшін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Аудандық құрмет грамотасы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Облыстық </a:t>
                      </a: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оқу-әдістемелік кабинетінен сертификат №368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2553503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2021ж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«Үздік бастауыш сынып мұғалімі» аудандық (сырттай) конкурсы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Аудандық білім бөлімін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ІІІ - орын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05194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2875"/>
              </p:ext>
            </p:extLst>
          </p:nvPr>
        </p:nvGraphicFramePr>
        <p:xfrm>
          <a:off x="1288302" y="1381807"/>
          <a:ext cx="10020675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1913">
                  <a:extLst>
                    <a:ext uri="{9D8B030D-6E8A-4147-A177-3AD203B41FA5}">
                      <a16:colId xmlns:a16="http://schemas.microsoft.com/office/drawing/2014/main" val="1937972842"/>
                    </a:ext>
                  </a:extLst>
                </a:gridCol>
                <a:gridCol w="1553902">
                  <a:extLst>
                    <a:ext uri="{9D8B030D-6E8A-4147-A177-3AD203B41FA5}">
                      <a16:colId xmlns:a16="http://schemas.microsoft.com/office/drawing/2014/main" val="835369442"/>
                    </a:ext>
                  </a:extLst>
                </a:gridCol>
                <a:gridCol w="4799166">
                  <a:extLst>
                    <a:ext uri="{9D8B030D-6E8A-4147-A177-3AD203B41FA5}">
                      <a16:colId xmlns:a16="http://schemas.microsoft.com/office/drawing/2014/main" val="3795578698"/>
                    </a:ext>
                  </a:extLst>
                </a:gridCol>
                <a:gridCol w="3135694">
                  <a:extLst>
                    <a:ext uri="{9D8B030D-6E8A-4147-A177-3AD203B41FA5}">
                      <a16:colId xmlns:a16="http://schemas.microsoft.com/office/drawing/2014/main" val="265596320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Марапаттау күні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Марапаттау формасы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 мараппаттады?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88946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62634" y="203211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Қалалық, республикалық және халықаралық деңгейдегі кәсіби іс-шаралар жетістіктерінің үкімет наградалары, грамоталары, алғыс хаттары, дипломдары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Айтолкын\Downloads\WhatsApp Image 2021-04-30 at 11.27.1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46" y="3990555"/>
            <a:ext cx="2471797" cy="225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Айтолкын\Documents\Scanned Documents\автор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2517" r="809" b="876"/>
          <a:stretch/>
        </p:blipFill>
        <p:spPr bwMode="auto">
          <a:xfrm rot="5400000">
            <a:off x="10214303" y="3563311"/>
            <a:ext cx="1618615" cy="233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1" t="10796" r="32455" b="8102"/>
          <a:stretch/>
        </p:blipFill>
        <p:spPr bwMode="auto">
          <a:xfrm>
            <a:off x="9126676" y="4731700"/>
            <a:ext cx="1565905" cy="2043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t="18216" r="12447" b="15493"/>
          <a:stretch/>
        </p:blipFill>
        <p:spPr>
          <a:xfrm>
            <a:off x="378383" y="3881167"/>
            <a:ext cx="2687147" cy="2976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10108" r="-1" b="10323"/>
          <a:stretch/>
        </p:blipFill>
        <p:spPr>
          <a:xfrm>
            <a:off x="5264632" y="4128524"/>
            <a:ext cx="1456627" cy="2137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4947" b="18279"/>
          <a:stretch/>
        </p:blipFill>
        <p:spPr>
          <a:xfrm>
            <a:off x="3295908" y="3990554"/>
            <a:ext cx="1891270" cy="24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9813" y="317513"/>
            <a:ext cx="828540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 – әдістемелік журналдарға жарияланған басылымдар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3099"/>
              </p:ext>
            </p:extLst>
          </p:nvPr>
        </p:nvGraphicFramePr>
        <p:xfrm>
          <a:off x="218636" y="964918"/>
          <a:ext cx="11526895" cy="13696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66162">
                  <a:extLst>
                    <a:ext uri="{9D8B030D-6E8A-4147-A177-3AD203B41FA5}">
                      <a16:colId xmlns:a16="http://schemas.microsoft.com/office/drawing/2014/main" val="2053783832"/>
                    </a:ext>
                  </a:extLst>
                </a:gridCol>
                <a:gridCol w="5007998">
                  <a:extLst>
                    <a:ext uri="{9D8B030D-6E8A-4147-A177-3AD203B41FA5}">
                      <a16:colId xmlns:a16="http://schemas.microsoft.com/office/drawing/2014/main" val="2218953186"/>
                    </a:ext>
                  </a:extLst>
                </a:gridCol>
                <a:gridCol w="4033455">
                  <a:extLst>
                    <a:ext uri="{9D8B030D-6E8A-4147-A177-3AD203B41FA5}">
                      <a16:colId xmlns:a16="http://schemas.microsoft.com/office/drawing/2014/main" val="4216381520"/>
                    </a:ext>
                  </a:extLst>
                </a:gridCol>
                <a:gridCol w="1519280">
                  <a:extLst>
                    <a:ext uri="{9D8B030D-6E8A-4147-A177-3AD203B41FA5}">
                      <a16:colId xmlns:a16="http://schemas.microsoft.com/office/drawing/2014/main" val="22652245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Жарияланған сайд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жылы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545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«Жаңартылған білім беру мазмұнының ерекшеліктері және бастауыштағы оқыту әдістемесі»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«UZDIK USTAZ» Республикалық ғылыми- әдістемелік журналы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Наурыз №3 (8)/2021жыл Алматы қаласы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(31-33 бет)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2021ж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1203418"/>
                  </a:ext>
                </a:extLst>
              </a:tr>
            </a:tbl>
          </a:graphicData>
        </a:graphic>
      </p:graphicFrame>
      <p:pic>
        <p:nvPicPr>
          <p:cNvPr id="6" name="Рисунок 5" descr="C:\Users\Айтолкын\Downloads\WhatsApp Image 2021-04-30 at 11.25.08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4" y="2422569"/>
            <a:ext cx="176403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йтолкын\Downloads\WhatsApp Image 2021-04-30 at 11.25.4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88" y="2422569"/>
            <a:ext cx="183769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3910" t="11242" r="32176" b="5590"/>
          <a:stretch/>
        </p:blipFill>
        <p:spPr bwMode="auto">
          <a:xfrm>
            <a:off x="5202975" y="2503061"/>
            <a:ext cx="2120900" cy="2473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Айтолкын\Downloads\WhatsApp Image 2021-04-30 at 11.27.11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76" y="3739723"/>
            <a:ext cx="4084955" cy="2773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8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482381"/>
              </p:ext>
            </p:extLst>
          </p:nvPr>
        </p:nvGraphicFramePr>
        <p:xfrm>
          <a:off x="1223492" y="112734"/>
          <a:ext cx="9865216" cy="4088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681">
                  <a:extLst>
                    <a:ext uri="{9D8B030D-6E8A-4147-A177-3AD203B41FA5}">
                      <a16:colId xmlns:a16="http://schemas.microsoft.com/office/drawing/2014/main" val="863731713"/>
                    </a:ext>
                  </a:extLst>
                </a:gridCol>
                <a:gridCol w="3787274">
                  <a:extLst>
                    <a:ext uri="{9D8B030D-6E8A-4147-A177-3AD203B41FA5}">
                      <a16:colId xmlns:a16="http://schemas.microsoft.com/office/drawing/2014/main" val="3945386625"/>
                    </a:ext>
                  </a:extLst>
                </a:gridCol>
                <a:gridCol w="1469534">
                  <a:extLst>
                    <a:ext uri="{9D8B030D-6E8A-4147-A177-3AD203B41FA5}">
                      <a16:colId xmlns:a16="http://schemas.microsoft.com/office/drawing/2014/main" val="2620914096"/>
                    </a:ext>
                  </a:extLst>
                </a:gridCol>
                <a:gridCol w="1096994">
                  <a:extLst>
                    <a:ext uri="{9D8B030D-6E8A-4147-A177-3AD203B41FA5}">
                      <a16:colId xmlns:a16="http://schemas.microsoft.com/office/drawing/2014/main" val="832337666"/>
                    </a:ext>
                  </a:extLst>
                </a:gridCol>
                <a:gridCol w="2919733">
                  <a:extLst>
                    <a:ext uri="{9D8B030D-6E8A-4147-A177-3AD203B41FA5}">
                      <a16:colId xmlns:a16="http://schemas.microsoft.com/office/drawing/2014/main" val="2298854233"/>
                    </a:ext>
                  </a:extLst>
                </a:gridCol>
              </a:tblGrid>
              <a:tr h="3481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Іс-шаралар/ 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Уақы/ Время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Жауапты/ Ответственные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1561978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8.30-9.10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879668675"/>
                  </a:ext>
                </a:extLst>
              </a:tr>
              <a:tr h="696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Дүниетану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сынып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«Біздің қажеттіліктеріміз бен мүмкіндіктеріміз»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9.20-10.05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Муграж Жания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4155670698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«Құрама есептер»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10.15- 11.00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endParaRPr lang="kk-KZ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2023жыл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Шынуар Айтолқын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991194095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Коучинг «Оқу мен оқытудағы белеснді әдіс-тәсілдер»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Жылгелдиева Л.Б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752407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Сыныптан тыс сабақ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сынып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«Білімділер бәйгесі»,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11.05-11.50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Рахимбай Айсұлу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2192244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7" b="27512"/>
          <a:stretch/>
        </p:blipFill>
        <p:spPr>
          <a:xfrm>
            <a:off x="261019" y="4383093"/>
            <a:ext cx="2950673" cy="2318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73" y="4664429"/>
            <a:ext cx="3125273" cy="1755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9296"/>
          <a:stretch/>
        </p:blipFill>
        <p:spPr>
          <a:xfrm>
            <a:off x="6877150" y="4201055"/>
            <a:ext cx="2094841" cy="2500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96" y="4599998"/>
            <a:ext cx="2970272" cy="16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492</Words>
  <Application>Microsoft Office PowerPoint</Application>
  <PresentationFormat>Широкоэкранный</PresentationFormat>
  <Paragraphs>155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Айтолкын</dc:creator>
  <cp:lastModifiedBy>Айтолкын</cp:lastModifiedBy>
  <cp:revision>18</cp:revision>
  <dcterms:created xsi:type="dcterms:W3CDTF">2022-05-17T17:11:57Z</dcterms:created>
  <dcterms:modified xsi:type="dcterms:W3CDTF">2024-01-24T07:01:42Z</dcterms:modified>
</cp:coreProperties>
</file>