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071834" cy="4071966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i="1" u="sng" dirty="0" smtClean="0">
                <a:latin typeface="Times New Roman" pitchFamily="18" charset="0"/>
                <a:cs typeface="Times New Roman" pitchFamily="18" charset="0"/>
              </a:rPr>
              <a:t>Қош келдіңіздер!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704088"/>
            <a:ext cx="4929222" cy="3367854"/>
          </a:xfrm>
        </p:spPr>
        <p:txBody>
          <a:bodyPr>
            <a:normAutofit fontScale="90000"/>
          </a:bodyPr>
          <a:lstStyle/>
          <a:p>
            <a:pPr lvl="2" algn="ctr"/>
            <a:r>
              <a:rPr lang="kk-KZ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Мәтінмен жұмыс. </a:t>
            </a:r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kk-KZ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Мәтінді мұқият оқып шығыңдар. Кестедегі ақпараттың мәтінге сәйкестігін тексер.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4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dmin\Рабочий стол\Сыздыкова план (2)\image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298"/>
            <a:ext cx="8501092" cy="52864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92869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</a:rPr>
              <a:t>Конгресс кітапханасы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Сыздыкова план (2)\Library-of-Cong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4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Сыздыкова план (2)\libraryofcongressreading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Британдық кітапхана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Documents and Settings\Admin\Рабочий стол\Сыздыкова план (2)\848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Сыздыкова план (2)\144974218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28"/>
            <a:ext cx="85725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Ресей Ғылыми Академиясының кітапханасы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\Рабочий стол\Сыздыкова план (2)\ra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2000240"/>
            <a:ext cx="862647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Сыздыкова план (2)\9644b59dbe6ff1fc0f976d58f31f8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4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Сыздыкова план (2)\Bib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9158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/>
          </a:bodyPr>
          <a:lstStyle/>
          <a:p>
            <a:pPr algn="ctr"/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Өзіңді тексер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8" y="1500172"/>
          <a:ext cx="8501121" cy="5143536"/>
        </p:xfrm>
        <a:graphic>
          <a:graphicData uri="http://schemas.openxmlformats.org/drawingml/2006/table">
            <a:tbl>
              <a:tblPr/>
              <a:tblGrid>
                <a:gridCol w="474308"/>
                <a:gridCol w="6168664"/>
                <a:gridCol w="881999"/>
                <a:gridCol w="976150"/>
              </a:tblGrid>
              <a:tr h="594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  <a:cs typeface="Times New Roman"/>
                        </a:rPr>
                        <a:t>Ақпарат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b="1">
                          <a:latin typeface="Times New Roman"/>
                          <a:ea typeface="Times New Roman"/>
                          <a:cs typeface="Times New Roman"/>
                        </a:rPr>
                        <a:t>дұрыс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b="1">
                          <a:latin typeface="Times New Roman"/>
                          <a:ea typeface="Times New Roman"/>
                          <a:cs typeface="Times New Roman"/>
                        </a:rPr>
                        <a:t>қате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Әлемдегі ірі кітапхана – Конгресс кітапханасы.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Ол – Америка Құрама Штаттарының ұлттық кітапханасы емес.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Кітапхана Вашингтон қаласында орналасқан.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Кітапханада үш ғимарат жоқ.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Кітапханада 32 миллионнан аса кітап қоры бар.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Кітаптар 437 тілде жазылған жоқ.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>
                          <a:latin typeface="Times New Roman"/>
                          <a:ea typeface="Times New Roman"/>
                          <a:cs typeface="Times New Roman"/>
                        </a:rPr>
                        <a:t>Конгресс кітапхханасыеда 61 миллиондай қолжазба жоқ екен.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ыздыкова план (2)\400245.550x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0575">
            <a:off x="-44275" y="287757"/>
            <a:ext cx="3643306" cy="314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Admin\Рабочий стол\Сыздыкова план (2)\img_7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3711">
            <a:off x="3047174" y="672411"/>
            <a:ext cx="3428994" cy="305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Documents and Settings\Admin\Рабочий стол\Сыздыкова план (2)\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60853">
            <a:off x="4883373" y="3333551"/>
            <a:ext cx="3793823" cy="3248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4" name="Picture 6" descr="C:\Documents and Settings\Admin\Рабочий стол\Сыздыкова план (2)\1459238613_biblioteka-triniti-kolledz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22031">
            <a:off x="669697" y="3747173"/>
            <a:ext cx="3779708" cy="302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Documents and Settings\Admin\Рабочий стол\Сыздыкова план (2)\p293_580cf3305224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51759">
            <a:off x="5899803" y="-152068"/>
            <a:ext cx="3238500" cy="304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04088"/>
            <a:ext cx="5786478" cy="3867920"/>
          </a:xfrm>
        </p:spPr>
        <p:txBody>
          <a:bodyPr>
            <a:normAutofit/>
          </a:bodyPr>
          <a:lstStyle/>
          <a:p>
            <a:pPr algn="ctr"/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Жазылым. 6-тапсырма. Топтық, ізденіс жұмыс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Мәтінде 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айтылған кітапханалар туралы ақпаратты анықтайды.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928670"/>
          <a:ext cx="8344589" cy="5572165"/>
        </p:xfrm>
        <a:graphic>
          <a:graphicData uri="http://schemas.openxmlformats.org/drawingml/2006/table">
            <a:tbl>
              <a:tblPr/>
              <a:tblGrid>
                <a:gridCol w="571504"/>
                <a:gridCol w="2143140"/>
                <a:gridCol w="557848"/>
                <a:gridCol w="2071702"/>
                <a:gridCol w="536482"/>
                <a:gridCol w="2463913"/>
              </a:tblGrid>
              <a:tr h="2786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Конгресс кітапханасы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Британдық кітапхана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 dirty="0">
                          <a:latin typeface="Times New Roman"/>
                          <a:ea typeface="Times New Roman"/>
                          <a:cs typeface="Times New Roman"/>
                        </a:rPr>
                        <a:t>Ресей Ғылыми Академиясының кітапханасы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r>
                        <a:rPr lang="kk-KZ" sz="28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81100" algn="l"/>
                        </a:tabLst>
                      </a:pPr>
                      <a:endParaRPr lang="kk-KZ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71480"/>
            <a:ext cx="5162528" cy="4572032"/>
          </a:xfrm>
        </p:spPr>
        <p:txBody>
          <a:bodyPr>
            <a:normAutofit/>
          </a:bodyPr>
          <a:lstStyle/>
          <a:p>
            <a:pPr algn="ctr"/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Мәтінсоңы жұмыс. 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Сұрақ-жауап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i="1" dirty="0" smtClean="0">
                <a:latin typeface="Times New Roman" pitchFamily="18" charset="0"/>
                <a:cs typeface="Times New Roman" pitchFamily="18" charset="0"/>
              </a:rPr>
              <a:t>Бүгін біз не туралы айттық?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i="1" dirty="0" smtClean="0">
                <a:latin typeface="Times New Roman" pitchFamily="18" charset="0"/>
                <a:cs typeface="Times New Roman" pitchFamily="18" charset="0"/>
              </a:rPr>
              <a:t>Қандай ең ірі кітапханалар бар?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raskraski.link/uploads/8/9/1/8910-raskraska-kontur-dereva-shablon-dlya-detskogo-sa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071966" cy="5214950"/>
          </a:xfrm>
          <a:prstGeom prst="rect">
            <a:avLst/>
          </a:prstGeom>
          <a:noFill/>
        </p:spPr>
      </p:pic>
      <p:pic>
        <p:nvPicPr>
          <p:cNvPr id="25604" name="Picture 4" descr="http://wordpressinside.ru/wp-content/uploads/wordpressinside/wpsmi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714752"/>
            <a:ext cx="2643174" cy="2214578"/>
          </a:xfrm>
          <a:prstGeom prst="rect">
            <a:avLst/>
          </a:prstGeom>
          <a:noFill/>
        </p:spPr>
      </p:pic>
      <p:pic>
        <p:nvPicPr>
          <p:cNvPr id="25606" name="Picture 6" descr="http://perego-shop.ru/gallery/images/1473198_grustnyi-smailik-cherno-bely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010400"/>
          </a:xfrm>
        </p:spPr>
        <p:txBody>
          <a:bodyPr>
            <a:normAutofit/>
          </a:bodyPr>
          <a:lstStyle/>
          <a:p>
            <a:pPr algn="ctr"/>
            <a:r>
              <a:rPr lang="kk-KZ" sz="5400" b="1" i="1" u="sng" dirty="0" smtClean="0">
                <a:latin typeface="Times New Roman" pitchFamily="18" charset="0"/>
                <a:cs typeface="Times New Roman" pitchFamily="18" charset="0"/>
              </a:rPr>
              <a:t>Ірі кітапханалар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71546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/>
              <a:t> </a:t>
            </a:r>
            <a:r>
              <a:rPr lang="kk-KZ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оқу мақсаты:  </a:t>
            </a:r>
          </a:p>
          <a:p>
            <a:pPr algn="ctr"/>
            <a:r>
              <a:rPr lang="kk-KZ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Сенімді </a:t>
            </a:r>
            <a:r>
              <a:rPr lang="kk-KZ" sz="40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еркін жауап беру</a:t>
            </a:r>
            <a:endParaRPr lang="ru-RU" sz="4000" b="1" i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1"/>
          <a:ext cx="8715437" cy="6496316"/>
        </p:xfrm>
        <a:graphic>
          <a:graphicData uri="http://schemas.openxmlformats.org/drawingml/2006/table">
            <a:tbl>
              <a:tblPr/>
              <a:tblGrid>
                <a:gridCol w="1919750"/>
                <a:gridCol w="2588235"/>
                <a:gridCol w="2588235"/>
                <a:gridCol w="1619217"/>
              </a:tblGrid>
              <a:tr h="891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Бағалау критерийлері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тапсырмалар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rgbClr val="25252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Дескрипторлар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ұпайлар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71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Сенімді және еркін жауап береді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2-тапсырма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Диалогты сауатты құрады.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3-тапсырма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36363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болымсыз етістікті болымсыз етістікке айналдырады.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12-13/    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7-11/      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2-6/        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4-5 </a:t>
                      </a: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тапсырмалар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Мәтінді мұқият оқып </a:t>
                      </a:r>
                      <a:r>
                        <a:rPr lang="kk-KZ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шығады</a:t>
                      </a:r>
                      <a:r>
                        <a:rPr lang="kk-KZ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Кестедегі ақпараттың мәтінге сәйкестігін </a:t>
                      </a:r>
                      <a:r>
                        <a:rPr lang="kk-KZ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тексереді.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1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6-тапсырма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Мәтіннің мазмұнын түсінеді.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Ақпаратты анықтайды </a:t>
                      </a: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Барлығы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0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18-19 /</a:t>
                      </a:r>
                      <a:r>
                        <a:rPr lang="kk-KZ" sz="2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5),    12-17 / (4),   5-11 / (3),    0-4 / (2)</a:t>
                      </a:r>
                      <a:r>
                        <a:rPr lang="kk-KZ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kk-KZ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357" marR="63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143240" y="785794"/>
            <a:ext cx="57864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kk-KZ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Өткен сабақты еске түсіру. Сұрақ-жауап.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kk-KZ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Республикасының  ең бірінші кітапханасы қай жылы ашылды?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kk-KZ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Республикасының  ең бірінші кітапханасы қай жерде ашылды?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kk-KZ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 Респубоикасының ең ірі кітапханасы қалай аталады?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kk-KZ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жылы ашылды?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kk-KZ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kk-KZ" sz="280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 жерде ашылды? </a:t>
            </a:r>
            <a:endParaRPr kumimoji="0" lang="kk-KZ" sz="280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ll Users\Документы\Мои рисунки\тех паспорт 1 76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5817397" cy="46434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20114" cy="1500198"/>
          </a:xfrm>
        </p:spPr>
        <p:txBody>
          <a:bodyPr>
            <a:normAutofit fontScale="90000"/>
          </a:bodyPr>
          <a:lstStyle/>
          <a:p>
            <a:pPr lvl="2"/>
            <a:r>
              <a:rPr lang="kk-KZ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Жұптық жұмыс. </a:t>
            </a:r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2-тапсырма.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 суретке </a:t>
            </a:r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сұрақ </a:t>
            </a:r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дайындаңдар. </a:t>
            </a:r>
            <a:r>
              <a:rPr lang="kk-KZ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Шағын диалогке түсіңіңдер</a:t>
            </a:r>
            <a:r>
              <a:rPr lang="kk-KZ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704088"/>
            <a:ext cx="5476884" cy="4010796"/>
          </a:xfrm>
        </p:spPr>
        <p:txBody>
          <a:bodyPr>
            <a:noAutofit/>
          </a:bodyPr>
          <a:lstStyle/>
          <a:p>
            <a:pPr lvl="2" algn="ctr"/>
            <a:r>
              <a:rPr lang="kk-KZ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Тілдік </a:t>
            </a:r>
            <a:r>
              <a:rPr lang="kk-KZ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бағдар. 3-тапсырма.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Берілген сөздерді болымсыз етістік тудыратын –ған/-ген, -қан/-кен жұрнақтары мен «емес» көмекші етістігін пайдаланып, болымсыз етістікке айналдыр.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Өз жұбыңды тексер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935480"/>
            <a:ext cx="500066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kk-KZ" sz="3200" dirty="0" smtClean="0">
                <a:solidFill>
                  <a:schemeClr val="accent2">
                    <a:lumMod val="50000"/>
                  </a:schemeClr>
                </a:solidFill>
              </a:rPr>
              <a:t>Барған емес, келген емес, жүрген емес, көрген емес, отырған емес, берген емес, алған емес, жүған емес, пайда болған емес, қолға берілген емес, жинаған емес, тапқан емес, ұқыпты ұстаған емес.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C:\Documents and Settings\Admin\Рабочий стол\Сыздыкова план (2)\0_9118c_f90a662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071834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322</Words>
  <PresentationFormat>Экран (4:3)</PresentationFormat>
  <Paragraphs>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Қош келдіңіздер!</vt:lpstr>
      <vt:lpstr>Слайд 2</vt:lpstr>
      <vt:lpstr>Ірі кітапханалар</vt:lpstr>
      <vt:lpstr>Слайд 4</vt:lpstr>
      <vt:lpstr>Слайд 5</vt:lpstr>
      <vt:lpstr>Слайд 6</vt:lpstr>
      <vt:lpstr>Жұптық жұмыс. 2-тапсырма. Әр суретке сұрақ дайындаңдар. Шағын диалогке түсіңіңдер. </vt:lpstr>
      <vt:lpstr> Тілдік бағдар. 3-тапсырма. Берілген сөздерді болымсыз етістік тудыратын –ған/-ген, -қан/-кен жұрнақтары мен «емес» көмекші етістігін пайдаланып, болымсыз етістікке айналдыр. </vt:lpstr>
      <vt:lpstr>Өз жұбыңды тексер</vt:lpstr>
      <vt:lpstr>Мәтінмен жұмыс.  4-5 тапсырмалар.   Мәтінді мұқият оқып шығыңдар. Кестедегі ақпараттың мәтінге сәйкестігін тексер. </vt:lpstr>
      <vt:lpstr>Конгресс кітапханасы</vt:lpstr>
      <vt:lpstr>Слайд 12</vt:lpstr>
      <vt:lpstr>Слайд 13</vt:lpstr>
      <vt:lpstr>Британдық кітапхана </vt:lpstr>
      <vt:lpstr>Слайд 15</vt:lpstr>
      <vt:lpstr>Ресей Ғылыми Академиясының кітапханасы</vt:lpstr>
      <vt:lpstr>Слайд 17</vt:lpstr>
      <vt:lpstr>Слайд 18</vt:lpstr>
      <vt:lpstr>Өзіңді тексер</vt:lpstr>
      <vt:lpstr>Жазылым. 6-тапсырма. Топтық, ізденіс жұмыс. Мәтінде айтылған кітапханалар туралы ақпаратты анықтайды. </vt:lpstr>
      <vt:lpstr>Слайд 21</vt:lpstr>
      <vt:lpstr>Мәтінсоңы жұмыс. Сұрақ-жауап. Бүгін біз не туралы айттық? Қандай ең ірі кітапханалар бар? </vt:lpstr>
      <vt:lpstr>Кері байланыс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Қош келдіңіздер!</dc:title>
  <cp:lastModifiedBy>Admin</cp:lastModifiedBy>
  <cp:revision>11</cp:revision>
  <dcterms:modified xsi:type="dcterms:W3CDTF">2017-12-21T22:44:03Z</dcterms:modified>
</cp:coreProperties>
</file>